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0" autoAdjust="0"/>
    <p:restoredTop sz="94660"/>
  </p:normalViewPr>
  <p:slideViewPr>
    <p:cSldViewPr snapToGrid="0">
      <p:cViewPr>
        <p:scale>
          <a:sx n="100" d="100"/>
          <a:sy n="100" d="100"/>
        </p:scale>
        <p:origin x="118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최근 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5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년 고혈압 진료 현황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단위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: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천 명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endParaRPr 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40대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89-448A-AC2C-F3A722AB8E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Sheet1!$B$2:$F$2</c:f>
              <c:numCache>
                <c:formatCode>#,##0</c:formatCode>
                <c:ptCount val="5"/>
                <c:pt idx="0">
                  <c:v>787</c:v>
                </c:pt>
                <c:pt idx="1">
                  <c:v>796</c:v>
                </c:pt>
                <c:pt idx="2">
                  <c:v>832</c:v>
                </c:pt>
                <c:pt idx="3">
                  <c:v>847</c:v>
                </c:pt>
                <c:pt idx="4">
                  <c:v>853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657120"/>
        <c:axId val="121665136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50대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Sheet1!$B$3:$F$3</c:f>
              <c:numCache>
                <c:formatCode>#,##0</c:formatCode>
                <c:ptCount val="5"/>
                <c:pt idx="0">
                  <c:v>1774</c:v>
                </c:pt>
                <c:pt idx="1">
                  <c:v>1782</c:v>
                </c:pt>
                <c:pt idx="2">
                  <c:v>1817</c:v>
                </c:pt>
                <c:pt idx="3">
                  <c:v>1829</c:v>
                </c:pt>
                <c:pt idx="4">
                  <c:v>1836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9941840"/>
        <c:axId val="1209932720"/>
      </c:lineChart>
      <c:catAx>
        <c:axId val="12166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1360"/>
        <c:crosses val="autoZero"/>
        <c:auto val="1"/>
        <c:lblAlgn val="ctr"/>
        <c:lblOffset val="100"/>
        <c:noMultiLvlLbl val="0"/>
      </c:catAx>
      <c:valAx>
        <c:axId val="1216651360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7120"/>
        <c:crosses val="autoZero"/>
        <c:crossBetween val="between"/>
      </c:valAx>
      <c:valAx>
        <c:axId val="1209932720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09941840"/>
        <c:crosses val="max"/>
        <c:crossBetween val="between"/>
        <c:majorUnit val="50"/>
      </c:valAx>
      <c:catAx>
        <c:axId val="12099418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0993272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F5AE3-47DE-448D-9051-C8E599FEDABC}" type="doc">
      <dgm:prSet loTypeId="urn:microsoft.com/office/officeart/2005/8/layout/hierarchy3" loCatId="list" qsTypeId="urn:microsoft.com/office/officeart/2005/8/quickstyle/3d2" qsCatId="3D" csTypeId="urn:microsoft.com/office/officeart/2005/8/colors/colorful1" csCatId="colorful" phldr="1"/>
      <dgm:spPr/>
    </dgm:pt>
    <dgm:pt modelId="{425E0197-5ECF-437E-A041-A829C950A923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이뇨제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B429497-A9FE-460D-866E-73549707A2EC}" type="parTrans" cxnId="{574254EB-204B-44BF-B0E8-8932F301B284}">
      <dgm:prSet/>
      <dgm:spPr/>
      <dgm:t>
        <a:bodyPr/>
        <a:lstStyle/>
        <a:p>
          <a:pPr latinLnBrk="1"/>
          <a:endParaRPr lang="ko-KR" altLang="en-US"/>
        </a:p>
      </dgm:t>
    </dgm:pt>
    <dgm:pt modelId="{773ACF33-D77D-452C-8E02-F1858CBFD660}" type="sibTrans" cxnId="{574254EB-204B-44BF-B0E8-8932F301B284}">
      <dgm:prSet/>
      <dgm:spPr/>
      <dgm:t>
        <a:bodyPr/>
        <a:lstStyle/>
        <a:p>
          <a:pPr latinLnBrk="1"/>
          <a:endParaRPr lang="ko-KR" altLang="en-US"/>
        </a:p>
      </dgm:t>
    </dgm:pt>
    <dgm:pt modelId="{DBA1F33A-63D6-4F6F-ADBC-4A36F2628FB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나트륨</a:t>
          </a:r>
          <a:b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배출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701664C-6740-4263-822E-F4BDC6707862}" type="parTrans" cxnId="{D1B69751-47A9-4C33-ADBE-80FB1A15DFCD}">
      <dgm:prSet/>
      <dgm:spPr/>
      <dgm:t>
        <a:bodyPr/>
        <a:lstStyle/>
        <a:p>
          <a:pPr latinLnBrk="1"/>
          <a:endParaRPr lang="ko-KR" altLang="en-US"/>
        </a:p>
      </dgm:t>
    </dgm:pt>
    <dgm:pt modelId="{A5EAFE6E-885A-43A2-AD4D-2110D97A0485}" type="sibTrans" cxnId="{D1B69751-47A9-4C33-ADBE-80FB1A15DFCD}">
      <dgm:prSet/>
      <dgm:spPr/>
      <dgm:t>
        <a:bodyPr/>
        <a:lstStyle/>
        <a:p>
          <a:pPr latinLnBrk="1"/>
          <a:endParaRPr lang="ko-KR" altLang="en-US"/>
        </a:p>
      </dgm:t>
    </dgm:pt>
    <dgm:pt modelId="{8A2A3E6B-BB39-4543-93DE-FE6B839F7B5D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수분</a:t>
          </a:r>
          <a:b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배출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181A9A1-8F7D-4A12-A9F3-FCCCEC5EBDF4}" type="parTrans" cxnId="{C63B1D41-190C-4769-9E63-EF6FB919A9FE}">
      <dgm:prSet/>
      <dgm:spPr/>
      <dgm:t>
        <a:bodyPr/>
        <a:lstStyle/>
        <a:p>
          <a:pPr latinLnBrk="1"/>
          <a:endParaRPr lang="ko-KR" altLang="en-US"/>
        </a:p>
      </dgm:t>
    </dgm:pt>
    <dgm:pt modelId="{922F0CB1-AC3B-4E2F-BEA7-EAE5C702C5BD}" type="sibTrans" cxnId="{C63B1D41-190C-4769-9E63-EF6FB919A9FE}">
      <dgm:prSet/>
      <dgm:spPr/>
      <dgm:t>
        <a:bodyPr/>
        <a:lstStyle/>
        <a:p>
          <a:pPr latinLnBrk="1"/>
          <a:endParaRPr lang="ko-KR" altLang="en-US"/>
        </a:p>
      </dgm:t>
    </dgm:pt>
    <dgm:pt modelId="{D675A3AF-1318-4E70-9429-1A791F0126DE}" type="pres">
      <dgm:prSet presAssocID="{20CF5AE3-47DE-448D-9051-C8E599FEDAB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2D89C63-A42F-4023-A36C-7F47D20442B0}" type="pres">
      <dgm:prSet presAssocID="{425E0197-5ECF-437E-A041-A829C950A923}" presName="root" presStyleCnt="0"/>
      <dgm:spPr/>
    </dgm:pt>
    <dgm:pt modelId="{9D5F5F66-A890-4D6A-AA97-C406C268C745}" type="pres">
      <dgm:prSet presAssocID="{425E0197-5ECF-437E-A041-A829C950A923}" presName="rootComposite" presStyleCnt="0"/>
      <dgm:spPr/>
    </dgm:pt>
    <dgm:pt modelId="{A432FF35-CEB1-4D0A-A3B8-E84A4A8902A2}" type="pres">
      <dgm:prSet presAssocID="{425E0197-5ECF-437E-A041-A829C950A923}" presName="rootText" presStyleLbl="node1" presStyleIdx="0" presStyleCnt="1"/>
      <dgm:spPr/>
    </dgm:pt>
    <dgm:pt modelId="{0C07837D-022E-41FA-8B45-E029EF644FF3}" type="pres">
      <dgm:prSet presAssocID="{425E0197-5ECF-437E-A041-A829C950A923}" presName="rootConnector" presStyleLbl="node1" presStyleIdx="0" presStyleCnt="1"/>
      <dgm:spPr/>
    </dgm:pt>
    <dgm:pt modelId="{53F36D35-F7A9-4380-8EC3-8AA06985F1FE}" type="pres">
      <dgm:prSet presAssocID="{425E0197-5ECF-437E-A041-A829C950A923}" presName="childShape" presStyleCnt="0"/>
      <dgm:spPr/>
    </dgm:pt>
    <dgm:pt modelId="{ADE78CEA-0DE4-4234-9091-EBADE6163B55}" type="pres">
      <dgm:prSet presAssocID="{9701664C-6740-4263-822E-F4BDC6707862}" presName="Name13" presStyleLbl="parChTrans1D2" presStyleIdx="0" presStyleCnt="2"/>
      <dgm:spPr/>
    </dgm:pt>
    <dgm:pt modelId="{4D35DDE3-67CB-4946-9F45-23DA7BA18C9F}" type="pres">
      <dgm:prSet presAssocID="{DBA1F33A-63D6-4F6F-ADBC-4A36F2628FB4}" presName="childText" presStyleLbl="bgAcc1" presStyleIdx="0" presStyleCnt="2">
        <dgm:presLayoutVars>
          <dgm:bulletEnabled val="1"/>
        </dgm:presLayoutVars>
      </dgm:prSet>
      <dgm:spPr/>
    </dgm:pt>
    <dgm:pt modelId="{BEDD017B-2906-4056-B346-A924D39ED6DB}" type="pres">
      <dgm:prSet presAssocID="{1181A9A1-8F7D-4A12-A9F3-FCCCEC5EBDF4}" presName="Name13" presStyleLbl="parChTrans1D2" presStyleIdx="1" presStyleCnt="2"/>
      <dgm:spPr/>
    </dgm:pt>
    <dgm:pt modelId="{DC3F8BF4-47F4-4664-AD26-D32C159D0546}" type="pres">
      <dgm:prSet presAssocID="{8A2A3E6B-BB39-4543-93DE-FE6B839F7B5D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6092AF04-9594-4E59-8F40-0BA49EEED8BE}" type="presOf" srcId="{425E0197-5ECF-437E-A041-A829C950A923}" destId="{0C07837D-022E-41FA-8B45-E029EF644FF3}" srcOrd="1" destOrd="0" presId="urn:microsoft.com/office/officeart/2005/8/layout/hierarchy3"/>
    <dgm:cxn modelId="{2DFE3A14-C15F-4916-8F49-A4BD1C9A9FB4}" type="presOf" srcId="{9701664C-6740-4263-822E-F4BDC6707862}" destId="{ADE78CEA-0DE4-4234-9091-EBADE6163B55}" srcOrd="0" destOrd="0" presId="urn:microsoft.com/office/officeart/2005/8/layout/hierarchy3"/>
    <dgm:cxn modelId="{C63B1D41-190C-4769-9E63-EF6FB919A9FE}" srcId="{425E0197-5ECF-437E-A041-A829C950A923}" destId="{8A2A3E6B-BB39-4543-93DE-FE6B839F7B5D}" srcOrd="1" destOrd="0" parTransId="{1181A9A1-8F7D-4A12-A9F3-FCCCEC5EBDF4}" sibTransId="{922F0CB1-AC3B-4E2F-BEA7-EAE5C702C5BD}"/>
    <dgm:cxn modelId="{D1B69751-47A9-4C33-ADBE-80FB1A15DFCD}" srcId="{425E0197-5ECF-437E-A041-A829C950A923}" destId="{DBA1F33A-63D6-4F6F-ADBC-4A36F2628FB4}" srcOrd="0" destOrd="0" parTransId="{9701664C-6740-4263-822E-F4BDC6707862}" sibTransId="{A5EAFE6E-885A-43A2-AD4D-2110D97A0485}"/>
    <dgm:cxn modelId="{7A6F7D75-FEC1-4A03-8575-014BA23DCDD4}" type="presOf" srcId="{8A2A3E6B-BB39-4543-93DE-FE6B839F7B5D}" destId="{DC3F8BF4-47F4-4664-AD26-D32C159D0546}" srcOrd="0" destOrd="0" presId="urn:microsoft.com/office/officeart/2005/8/layout/hierarchy3"/>
    <dgm:cxn modelId="{E7F85591-BA83-473C-A21C-40531D1C5375}" type="presOf" srcId="{20CF5AE3-47DE-448D-9051-C8E599FEDABC}" destId="{D675A3AF-1318-4E70-9429-1A791F0126DE}" srcOrd="0" destOrd="0" presId="urn:microsoft.com/office/officeart/2005/8/layout/hierarchy3"/>
    <dgm:cxn modelId="{9CEF1699-3B09-4719-8BDE-384C0B9CDA8A}" type="presOf" srcId="{DBA1F33A-63D6-4F6F-ADBC-4A36F2628FB4}" destId="{4D35DDE3-67CB-4946-9F45-23DA7BA18C9F}" srcOrd="0" destOrd="0" presId="urn:microsoft.com/office/officeart/2005/8/layout/hierarchy3"/>
    <dgm:cxn modelId="{58DB6EDF-8965-4C9D-B60A-3B350E15CA41}" type="presOf" srcId="{1181A9A1-8F7D-4A12-A9F3-FCCCEC5EBDF4}" destId="{BEDD017B-2906-4056-B346-A924D39ED6DB}" srcOrd="0" destOrd="0" presId="urn:microsoft.com/office/officeart/2005/8/layout/hierarchy3"/>
    <dgm:cxn modelId="{574254EB-204B-44BF-B0E8-8932F301B284}" srcId="{20CF5AE3-47DE-448D-9051-C8E599FEDABC}" destId="{425E0197-5ECF-437E-A041-A829C950A923}" srcOrd="0" destOrd="0" parTransId="{AB429497-A9FE-460D-866E-73549707A2EC}" sibTransId="{773ACF33-D77D-452C-8E02-F1858CBFD660}"/>
    <dgm:cxn modelId="{531BB6F1-95AB-4D2F-B178-C46C1BC0D0B0}" type="presOf" srcId="{425E0197-5ECF-437E-A041-A829C950A923}" destId="{A432FF35-CEB1-4D0A-A3B8-E84A4A8902A2}" srcOrd="0" destOrd="0" presId="urn:microsoft.com/office/officeart/2005/8/layout/hierarchy3"/>
    <dgm:cxn modelId="{801191AA-43EA-4088-8C71-E3BA1CDF2943}" type="presParOf" srcId="{D675A3AF-1318-4E70-9429-1A791F0126DE}" destId="{92D89C63-A42F-4023-A36C-7F47D20442B0}" srcOrd="0" destOrd="0" presId="urn:microsoft.com/office/officeart/2005/8/layout/hierarchy3"/>
    <dgm:cxn modelId="{6987BAE1-AFEC-45B3-A693-2C721995FDB6}" type="presParOf" srcId="{92D89C63-A42F-4023-A36C-7F47D20442B0}" destId="{9D5F5F66-A890-4D6A-AA97-C406C268C745}" srcOrd="0" destOrd="0" presId="urn:microsoft.com/office/officeart/2005/8/layout/hierarchy3"/>
    <dgm:cxn modelId="{308934EB-3E20-4403-868A-D499A8BA8579}" type="presParOf" srcId="{9D5F5F66-A890-4D6A-AA97-C406C268C745}" destId="{A432FF35-CEB1-4D0A-A3B8-E84A4A8902A2}" srcOrd="0" destOrd="0" presId="urn:microsoft.com/office/officeart/2005/8/layout/hierarchy3"/>
    <dgm:cxn modelId="{BA228CF1-5300-41F5-BD88-82AFC5D33559}" type="presParOf" srcId="{9D5F5F66-A890-4D6A-AA97-C406C268C745}" destId="{0C07837D-022E-41FA-8B45-E029EF644FF3}" srcOrd="1" destOrd="0" presId="urn:microsoft.com/office/officeart/2005/8/layout/hierarchy3"/>
    <dgm:cxn modelId="{24339F0F-ED3C-461F-852E-5756158C382D}" type="presParOf" srcId="{92D89C63-A42F-4023-A36C-7F47D20442B0}" destId="{53F36D35-F7A9-4380-8EC3-8AA06985F1FE}" srcOrd="1" destOrd="0" presId="urn:microsoft.com/office/officeart/2005/8/layout/hierarchy3"/>
    <dgm:cxn modelId="{48509D8D-1384-4B35-9049-6A5551BA0F1B}" type="presParOf" srcId="{53F36D35-F7A9-4380-8EC3-8AA06985F1FE}" destId="{ADE78CEA-0DE4-4234-9091-EBADE6163B55}" srcOrd="0" destOrd="0" presId="urn:microsoft.com/office/officeart/2005/8/layout/hierarchy3"/>
    <dgm:cxn modelId="{4CB77784-43C8-4970-AAC6-6E803D88D850}" type="presParOf" srcId="{53F36D35-F7A9-4380-8EC3-8AA06985F1FE}" destId="{4D35DDE3-67CB-4946-9F45-23DA7BA18C9F}" srcOrd="1" destOrd="0" presId="urn:microsoft.com/office/officeart/2005/8/layout/hierarchy3"/>
    <dgm:cxn modelId="{A65C904C-EBB6-476A-84A0-034E6469A0FF}" type="presParOf" srcId="{53F36D35-F7A9-4380-8EC3-8AA06985F1FE}" destId="{BEDD017B-2906-4056-B346-A924D39ED6DB}" srcOrd="2" destOrd="0" presId="urn:microsoft.com/office/officeart/2005/8/layout/hierarchy3"/>
    <dgm:cxn modelId="{147D8E3F-F05A-4962-8B71-551968710724}" type="presParOf" srcId="{53F36D35-F7A9-4380-8EC3-8AA06985F1FE}" destId="{DC3F8BF4-47F4-4664-AD26-D32C159D054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3A2EF3-3E54-4F56-9B1D-F7389599008C}" type="doc">
      <dgm:prSet loTypeId="urn:microsoft.com/office/officeart/2005/8/layout/chevron1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F20BCD64-CF88-4AC3-AB72-2CABEE48D2A8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걷기</a:t>
          </a:r>
        </a:p>
      </dgm:t>
    </dgm:pt>
    <dgm:pt modelId="{D7DDED2F-6183-40FD-895E-32912A4B8E94}" type="parTrans" cxnId="{8E9A9139-4ADF-43B4-BC38-BAA8BF594F4E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0A5B4C5-06D9-4175-AEFC-EAFA338386C0}" type="sibTrans" cxnId="{8E9A9139-4ADF-43B4-BC38-BAA8BF594F4E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B312C2C-967F-40BD-AC9D-963564DDF3DE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조깅</a:t>
          </a:r>
        </a:p>
      </dgm:t>
    </dgm:pt>
    <dgm:pt modelId="{778CECFF-AF27-44FF-9767-647C059B3D8E}" type="parTrans" cxnId="{CCCEBABA-C723-46BF-82EA-FD08616254F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05337F-2DC2-4E69-B967-6947E79E022C}" type="sibTrans" cxnId="{CCCEBABA-C723-46BF-82EA-FD08616254FA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6C5347B-0FFF-4157-A039-D4266AA84B67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수영</a:t>
          </a:r>
        </a:p>
      </dgm:t>
    </dgm:pt>
    <dgm:pt modelId="{BC8EBED9-FDDA-44D4-8DD5-6317022B8641}" type="parTrans" cxnId="{FD804237-3077-4F74-B8DC-A0C11202B7EE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9A0BB76-F703-48E6-B5AB-28FF6482A5A3}" type="sibTrans" cxnId="{FD804237-3077-4F74-B8DC-A0C11202B7EE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5461B96-CA61-498C-9685-34AFB93C27A4}" type="pres">
      <dgm:prSet presAssocID="{043A2EF3-3E54-4F56-9B1D-F7389599008C}" presName="Name0" presStyleCnt="0">
        <dgm:presLayoutVars>
          <dgm:dir/>
          <dgm:animLvl val="lvl"/>
          <dgm:resizeHandles val="exact"/>
        </dgm:presLayoutVars>
      </dgm:prSet>
      <dgm:spPr/>
    </dgm:pt>
    <dgm:pt modelId="{F681D7FD-0D8A-4288-94E5-E79D86BDCDC3}" type="pres">
      <dgm:prSet presAssocID="{F20BCD64-CF88-4AC3-AB72-2CABEE48D2A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30BB4D0-03F8-419A-A25C-2AD923CBF4CC}" type="pres">
      <dgm:prSet presAssocID="{C0A5B4C5-06D9-4175-AEFC-EAFA338386C0}" presName="parTxOnlySpace" presStyleCnt="0"/>
      <dgm:spPr/>
    </dgm:pt>
    <dgm:pt modelId="{FB357EBA-7F89-4FE6-911D-3BBC9C569B27}" type="pres">
      <dgm:prSet presAssocID="{7B312C2C-967F-40BD-AC9D-963564DDF3D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0005AB2-4F00-4DE4-9FDE-8E81EF5584A4}" type="pres">
      <dgm:prSet presAssocID="{2805337F-2DC2-4E69-B967-6947E79E022C}" presName="parTxOnlySpace" presStyleCnt="0"/>
      <dgm:spPr/>
    </dgm:pt>
    <dgm:pt modelId="{C93DE57B-EB5E-4799-B928-9734B4ADD221}" type="pres">
      <dgm:prSet presAssocID="{66C5347B-0FFF-4157-A039-D4266AA84B6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D804237-3077-4F74-B8DC-A0C11202B7EE}" srcId="{043A2EF3-3E54-4F56-9B1D-F7389599008C}" destId="{66C5347B-0FFF-4157-A039-D4266AA84B67}" srcOrd="2" destOrd="0" parTransId="{BC8EBED9-FDDA-44D4-8DD5-6317022B8641}" sibTransId="{39A0BB76-F703-48E6-B5AB-28FF6482A5A3}"/>
    <dgm:cxn modelId="{8E9A9139-4ADF-43B4-BC38-BAA8BF594F4E}" srcId="{043A2EF3-3E54-4F56-9B1D-F7389599008C}" destId="{F20BCD64-CF88-4AC3-AB72-2CABEE48D2A8}" srcOrd="0" destOrd="0" parTransId="{D7DDED2F-6183-40FD-895E-32912A4B8E94}" sibTransId="{C0A5B4C5-06D9-4175-AEFC-EAFA338386C0}"/>
    <dgm:cxn modelId="{32CC9470-0DE2-49A7-8774-B7A2DFC5928F}" type="presOf" srcId="{043A2EF3-3E54-4F56-9B1D-F7389599008C}" destId="{95461B96-CA61-498C-9685-34AFB93C27A4}" srcOrd="0" destOrd="0" presId="urn:microsoft.com/office/officeart/2005/8/layout/chevron1"/>
    <dgm:cxn modelId="{1471F590-6B0D-4C9A-B794-5AF19DA4F36A}" type="presOf" srcId="{7B312C2C-967F-40BD-AC9D-963564DDF3DE}" destId="{FB357EBA-7F89-4FE6-911D-3BBC9C569B27}" srcOrd="0" destOrd="0" presId="urn:microsoft.com/office/officeart/2005/8/layout/chevron1"/>
    <dgm:cxn modelId="{22835AB0-2320-46FC-A0CE-A23D5A5A8A79}" type="presOf" srcId="{66C5347B-0FFF-4157-A039-D4266AA84B67}" destId="{C93DE57B-EB5E-4799-B928-9734B4ADD221}" srcOrd="0" destOrd="0" presId="urn:microsoft.com/office/officeart/2005/8/layout/chevron1"/>
    <dgm:cxn modelId="{CCCEBABA-C723-46BF-82EA-FD08616254FA}" srcId="{043A2EF3-3E54-4F56-9B1D-F7389599008C}" destId="{7B312C2C-967F-40BD-AC9D-963564DDF3DE}" srcOrd="1" destOrd="0" parTransId="{778CECFF-AF27-44FF-9767-647C059B3D8E}" sibTransId="{2805337F-2DC2-4E69-B967-6947E79E022C}"/>
    <dgm:cxn modelId="{5B5368FB-8CCA-4F17-94EB-550C934685C4}" type="presOf" srcId="{F20BCD64-CF88-4AC3-AB72-2CABEE48D2A8}" destId="{F681D7FD-0D8A-4288-94E5-E79D86BDCDC3}" srcOrd="0" destOrd="0" presId="urn:microsoft.com/office/officeart/2005/8/layout/chevron1"/>
    <dgm:cxn modelId="{7C0E72AC-DBDF-4E69-A503-229AE141B86B}" type="presParOf" srcId="{95461B96-CA61-498C-9685-34AFB93C27A4}" destId="{F681D7FD-0D8A-4288-94E5-E79D86BDCDC3}" srcOrd="0" destOrd="0" presId="urn:microsoft.com/office/officeart/2005/8/layout/chevron1"/>
    <dgm:cxn modelId="{CA4DC490-1D41-4DDB-B781-3B91AC393551}" type="presParOf" srcId="{95461B96-CA61-498C-9685-34AFB93C27A4}" destId="{030BB4D0-03F8-419A-A25C-2AD923CBF4CC}" srcOrd="1" destOrd="0" presId="urn:microsoft.com/office/officeart/2005/8/layout/chevron1"/>
    <dgm:cxn modelId="{9E0B71DE-D1EC-4FC5-90EB-3057843C8E20}" type="presParOf" srcId="{95461B96-CA61-498C-9685-34AFB93C27A4}" destId="{FB357EBA-7F89-4FE6-911D-3BBC9C569B27}" srcOrd="2" destOrd="0" presId="urn:microsoft.com/office/officeart/2005/8/layout/chevron1"/>
    <dgm:cxn modelId="{632C2A5D-5AEC-47DF-B532-8E5BCC41D497}" type="presParOf" srcId="{95461B96-CA61-498C-9685-34AFB93C27A4}" destId="{30005AB2-4F00-4DE4-9FDE-8E81EF5584A4}" srcOrd="3" destOrd="0" presId="urn:microsoft.com/office/officeart/2005/8/layout/chevron1"/>
    <dgm:cxn modelId="{C847EECE-79DA-4BB7-8CB4-191CBD014D80}" type="presParOf" srcId="{95461B96-CA61-498C-9685-34AFB93C27A4}" destId="{C93DE57B-EB5E-4799-B928-9734B4ADD22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2FF35-CEB1-4D0A-A3B8-E84A4A8902A2}">
      <dsp:nvSpPr>
        <dsp:cNvPr id="0" name=""/>
        <dsp:cNvSpPr/>
      </dsp:nvSpPr>
      <dsp:spPr>
        <a:xfrm>
          <a:off x="577983" y="1560"/>
          <a:ext cx="1160490" cy="5802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이뇨제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594978" y="18555"/>
        <a:ext cx="1126500" cy="546255"/>
      </dsp:txXfrm>
    </dsp:sp>
    <dsp:sp modelId="{ADE78CEA-0DE4-4234-9091-EBADE6163B55}">
      <dsp:nvSpPr>
        <dsp:cNvPr id="0" name=""/>
        <dsp:cNvSpPr/>
      </dsp:nvSpPr>
      <dsp:spPr>
        <a:xfrm>
          <a:off x="694032" y="581806"/>
          <a:ext cx="116049" cy="435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183"/>
              </a:lnTo>
              <a:lnTo>
                <a:pt x="116049" y="43518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35DDE3-67CB-4946-9F45-23DA7BA18C9F}">
      <dsp:nvSpPr>
        <dsp:cNvPr id="0" name=""/>
        <dsp:cNvSpPr/>
      </dsp:nvSpPr>
      <dsp:spPr>
        <a:xfrm>
          <a:off x="810081" y="726867"/>
          <a:ext cx="928392" cy="580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나트륨</a:t>
          </a:r>
          <a:b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배출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827076" y="743862"/>
        <a:ext cx="894402" cy="546255"/>
      </dsp:txXfrm>
    </dsp:sp>
    <dsp:sp modelId="{BEDD017B-2906-4056-B346-A924D39ED6DB}">
      <dsp:nvSpPr>
        <dsp:cNvPr id="0" name=""/>
        <dsp:cNvSpPr/>
      </dsp:nvSpPr>
      <dsp:spPr>
        <a:xfrm>
          <a:off x="694032" y="581806"/>
          <a:ext cx="116049" cy="1160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490"/>
              </a:lnTo>
              <a:lnTo>
                <a:pt x="116049" y="116049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3F8BF4-47F4-4664-AD26-D32C159D0546}">
      <dsp:nvSpPr>
        <dsp:cNvPr id="0" name=""/>
        <dsp:cNvSpPr/>
      </dsp:nvSpPr>
      <dsp:spPr>
        <a:xfrm>
          <a:off x="810081" y="1452173"/>
          <a:ext cx="928392" cy="580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수분</a:t>
          </a:r>
          <a:b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배출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827076" y="1469168"/>
        <a:ext cx="894402" cy="546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1D7FD-0D8A-4288-94E5-E79D86BDCDC3}">
      <dsp:nvSpPr>
        <dsp:cNvPr id="0" name=""/>
        <dsp:cNvSpPr/>
      </dsp:nvSpPr>
      <dsp:spPr>
        <a:xfrm>
          <a:off x="1130" y="173673"/>
          <a:ext cx="1377216" cy="55088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걷기</a:t>
          </a:r>
        </a:p>
      </dsp:txBody>
      <dsp:txXfrm>
        <a:off x="276573" y="173673"/>
        <a:ext cx="826330" cy="550886"/>
      </dsp:txXfrm>
    </dsp:sp>
    <dsp:sp modelId="{FB357EBA-7F89-4FE6-911D-3BBC9C569B27}">
      <dsp:nvSpPr>
        <dsp:cNvPr id="0" name=""/>
        <dsp:cNvSpPr/>
      </dsp:nvSpPr>
      <dsp:spPr>
        <a:xfrm>
          <a:off x="1240624" y="173673"/>
          <a:ext cx="1377216" cy="55088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조깅</a:t>
          </a:r>
        </a:p>
      </dsp:txBody>
      <dsp:txXfrm>
        <a:off x="1516067" y="173673"/>
        <a:ext cx="826330" cy="550886"/>
      </dsp:txXfrm>
    </dsp:sp>
    <dsp:sp modelId="{C93DE57B-EB5E-4799-B928-9734B4ADD221}">
      <dsp:nvSpPr>
        <dsp:cNvPr id="0" name=""/>
        <dsp:cNvSpPr/>
      </dsp:nvSpPr>
      <dsp:spPr>
        <a:xfrm>
          <a:off x="2480119" y="173673"/>
          <a:ext cx="1377216" cy="55088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수영</a:t>
          </a:r>
        </a:p>
      </dsp:txBody>
      <dsp:txXfrm>
        <a:off x="2755562" y="173673"/>
        <a:ext cx="826330" cy="550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3ED06-2EBC-4266-BDF8-AE404F8DF61E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54C0-A1C1-413E-AE28-22BCE5EE9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00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B54C0-A1C1-413E-AE28-22BCE5EE9B4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3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914400"/>
            <a:ext cx="9906000" cy="189768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6" y="0"/>
            <a:ext cx="8543925" cy="1106424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C5593B-FAEE-8ACE-F622-EE9EDF021E00}"/>
              </a:ext>
            </a:extLst>
          </p:cNvPr>
          <p:cNvSpPr txBox="1">
            <a:spLocks/>
          </p:cNvSpPr>
          <p:nvPr userDrawn="1"/>
        </p:nvSpPr>
        <p:spPr>
          <a:xfrm>
            <a:off x="7864156" y="6356350"/>
            <a:ext cx="1360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391C14E-ADBB-4C2F-9626-3E6F69969DC2}" type="slidenum">
              <a:rPr lang="ko-KR" altLang="en-US" sz="1600" smtClean="0">
                <a:solidFill>
                  <a:schemeClr val="tx1"/>
                </a:solidFill>
              </a:rPr>
              <a:pPr algn="r"/>
              <a:t>‹#›</a:t>
            </a:fld>
            <a:endParaRPr lang="ko-KR" altLang="en-US" sz="1600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A2C0AC3-150B-9097-77A6-D3BC8EF2F3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7" y="6321052"/>
            <a:ext cx="1178195" cy="43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6DC1F-2A77-4686-B826-4233816AF9DF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7E1B40FF-66B3-8953-ECCD-A21391360860}"/>
              </a:ext>
            </a:extLst>
          </p:cNvPr>
          <p:cNvSpPr/>
          <p:nvPr/>
        </p:nvSpPr>
        <p:spPr>
          <a:xfrm>
            <a:off x="-5" y="3806326"/>
            <a:ext cx="9906005" cy="3051673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F5708F5-C043-B91F-27A2-B6FCFD7723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913" y="37812"/>
            <a:ext cx="1631085" cy="603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2026921" y="1980066"/>
            <a:ext cx="5638800" cy="107160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Hypertension and Prevention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>
            <a:off x="3248250" y="2240571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 flipH="1">
            <a:off x="2603500" y="1528490"/>
            <a:ext cx="1245695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3905469" y="1742353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고혈압의 정의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>
            <a:off x="3248250" y="3387193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 flipH="1">
            <a:off x="2603500" y="2675112"/>
            <a:ext cx="1245695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E5793-F66B-9A9B-80DE-9D04E6BE6AD3}"/>
              </a:ext>
            </a:extLst>
          </p:cNvPr>
          <p:cNvSpPr txBox="1"/>
          <p:nvPr/>
        </p:nvSpPr>
        <p:spPr>
          <a:xfrm>
            <a:off x="3905469" y="2886593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고혈압 단계별 특징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>
            <a:off x="3248250" y="4533815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오각형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 flipH="1">
            <a:off x="2603500" y="3821734"/>
            <a:ext cx="1245695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61E119-F81B-C197-945F-D5C60289B9AD}"/>
              </a:ext>
            </a:extLst>
          </p:cNvPr>
          <p:cNvSpPr txBox="1"/>
          <p:nvPr/>
        </p:nvSpPr>
        <p:spPr>
          <a:xfrm>
            <a:off x="3905468" y="4033215"/>
            <a:ext cx="458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연령별 고혈압 진료 현황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>
            <a:off x="3248250" y="5686073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화살표: 오각형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 flipH="1">
            <a:off x="2603500" y="4973992"/>
            <a:ext cx="1245695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C07A29-4674-9FB5-264F-28263F103B42}"/>
              </a:ext>
            </a:extLst>
          </p:cNvPr>
          <p:cNvSpPr txBox="1"/>
          <p:nvPr/>
        </p:nvSpPr>
        <p:spPr>
          <a:xfrm>
            <a:off x="3905469" y="5187855"/>
            <a:ext cx="392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고혈압의 치료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73" t="34392" r="4063" b="35375"/>
          <a:stretch/>
        </p:blipFill>
        <p:spPr>
          <a:xfrm>
            <a:off x="681037" y="4278164"/>
            <a:ext cx="1571348" cy="15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고혈압의 정의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1459334"/>
            <a:ext cx="6862763" cy="2238375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b="1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Definition of Hypertension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Hypertension is diagnosed when systolic blood pressure is 140 mmHg or higher, or diastolic blood pressure is 90 mmHg or higher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681035" y="3673911"/>
            <a:ext cx="8811307" cy="25560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고혈압의 정의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여러 차례 측정한 혈압의 평균값이 수축기 혈압이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140mmHg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이상이거나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이완기 혈압이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90mmHg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이상인 경우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초기에는 특별한 증상이 없는 경우가 많지만 방치할 경우 뇌졸중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심근경색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신부전 등 심각한 합병증을 유발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7217" y="1963146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C53BB2D-6E15-D57B-44EF-D2563B75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>
                <a:latin typeface="돋움" panose="020B0600000101010101" pitchFamily="50" charset="-127"/>
                <a:ea typeface="돋움" panose="020B0600000101010101" pitchFamily="50" charset="-127"/>
              </a:rPr>
              <a:t>2.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고혈압 단계별 특징</a:t>
            </a:r>
            <a:endParaRPr lang="ko-KR" altLang="en-US" dirty="0"/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 flipH="1">
            <a:off x="381837" y="2702973"/>
            <a:ext cx="1128711" cy="1116000"/>
          </a:xfrm>
          <a:prstGeom prst="snip1Rec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고혈압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 단계</a:t>
            </a: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21B9CE49-939D-4760-7606-716B135D7D02}"/>
              </a:ext>
            </a:extLst>
          </p:cNvPr>
          <p:cNvSpPr/>
          <p:nvPr/>
        </p:nvSpPr>
        <p:spPr>
          <a:xfrm flipH="1">
            <a:off x="381835" y="3818972"/>
            <a:ext cx="1128711" cy="1113511"/>
          </a:xfrm>
          <a:prstGeom prst="snip1Rec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단계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고혈압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083A32CC-CCD6-1321-CF5D-48BCE8001FEF}"/>
              </a:ext>
            </a:extLst>
          </p:cNvPr>
          <p:cNvSpPr/>
          <p:nvPr/>
        </p:nvSpPr>
        <p:spPr>
          <a:xfrm flipH="1">
            <a:off x="381836" y="4932483"/>
            <a:ext cx="1128711" cy="1100087"/>
          </a:xfrm>
          <a:prstGeom prst="snip1Rec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단계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고혈압</a:t>
            </a:r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510548" y="1722030"/>
            <a:ext cx="15228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각형: 잘린 위쪽 모서리 9">
            <a:extLst>
              <a:ext uri="{FF2B5EF4-FFF2-40B4-BE49-F238E27FC236}">
                <a16:creationId xmlns:a16="http://schemas.microsoft.com/office/drawing/2014/main" id="{FF8D1747-3340-1F8D-5CF2-8545CB4761A2}"/>
              </a:ext>
            </a:extLst>
          </p:cNvPr>
          <p:cNvSpPr/>
          <p:nvPr/>
        </p:nvSpPr>
        <p:spPr>
          <a:xfrm>
            <a:off x="3033348" y="1722030"/>
            <a:ext cx="15228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5614D068-B5E5-613F-B607-E6B130DD26D8}"/>
              </a:ext>
            </a:extLst>
          </p:cNvPr>
          <p:cNvSpPr/>
          <p:nvPr/>
        </p:nvSpPr>
        <p:spPr>
          <a:xfrm>
            <a:off x="4556148" y="1722030"/>
            <a:ext cx="50544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십자형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510548" y="1722030"/>
            <a:ext cx="1522800" cy="974847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수축기 혈압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(mmHg)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십자형 10">
            <a:extLst>
              <a:ext uri="{FF2B5EF4-FFF2-40B4-BE49-F238E27FC236}">
                <a16:creationId xmlns:a16="http://schemas.microsoft.com/office/drawing/2014/main" id="{33C946D7-E60F-2C91-47D2-21CF625A140A}"/>
              </a:ext>
            </a:extLst>
          </p:cNvPr>
          <p:cNvSpPr/>
          <p:nvPr/>
        </p:nvSpPr>
        <p:spPr>
          <a:xfrm>
            <a:off x="3033348" y="1722030"/>
            <a:ext cx="1522800" cy="974847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이완기 혈압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(mmHg)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십자형 12">
            <a:extLst>
              <a:ext uri="{FF2B5EF4-FFF2-40B4-BE49-F238E27FC236}">
                <a16:creationId xmlns:a16="http://schemas.microsoft.com/office/drawing/2014/main" id="{9BCC695B-BF6C-F457-C133-10C42010D538}"/>
              </a:ext>
            </a:extLst>
          </p:cNvPr>
          <p:cNvSpPr/>
          <p:nvPr/>
        </p:nvSpPr>
        <p:spPr>
          <a:xfrm>
            <a:off x="4556148" y="1722030"/>
            <a:ext cx="5054400" cy="974847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 및 권고사항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4167"/>
              </p:ext>
            </p:extLst>
          </p:nvPr>
        </p:nvGraphicFramePr>
        <p:xfrm>
          <a:off x="1510548" y="2701084"/>
          <a:ext cx="8103642" cy="334024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524376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1524376">
                  <a:extLst>
                    <a:ext uri="{9D8B030D-6E8A-4147-A177-3AD203B41FA5}">
                      <a16:colId xmlns:a16="http://schemas.microsoft.com/office/drawing/2014/main" val="2870009792"/>
                    </a:ext>
                  </a:extLst>
                </a:gridCol>
                <a:gridCol w="5054890">
                  <a:extLst>
                    <a:ext uri="{9D8B030D-6E8A-4147-A177-3AD203B41FA5}">
                      <a16:colId xmlns:a16="http://schemas.microsoft.com/office/drawing/2014/main" val="448581041"/>
                    </a:ext>
                  </a:extLst>
                </a:gridCol>
              </a:tblGrid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120~139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80~89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고혈압으로 진행될 위험이 높아 식단 조절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운동 등 생활 습관 개선 시작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140~159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90~99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약물 치료와 함께 생활 습관 교정이 필요하며 정기적인 혈압 측정을 통해 혈압 관리 시작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20775"/>
                  </a:ext>
                </a:extLst>
              </a:tr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160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100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심각한 합병증 위험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적극적인 약물 치료를 시작하고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철저한 생활 습관 관리 병행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1495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연령별 고혈압 진료 현황</a:t>
            </a:r>
          </a:p>
        </p:txBody>
      </p:sp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237F91A6-FB3B-298E-E3B5-E43EB0D734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174159"/>
              </p:ext>
            </p:extLst>
          </p:nvPr>
        </p:nvGraphicFramePr>
        <p:xfrm>
          <a:off x="418012" y="1825625"/>
          <a:ext cx="912658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B7A8DE8D-2C00-428F-B7B0-E39BD9CC7EE1}"/>
              </a:ext>
            </a:extLst>
          </p:cNvPr>
          <p:cNvSpPr/>
          <p:nvPr/>
        </p:nvSpPr>
        <p:spPr>
          <a:xfrm>
            <a:off x="2216772" y="2602133"/>
            <a:ext cx="1832713" cy="455454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 추세</a:t>
            </a:r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한쪽 모서리가 둥근 사각형 5">
            <a:extLst>
              <a:ext uri="{FF2B5EF4-FFF2-40B4-BE49-F238E27FC236}">
                <a16:creationId xmlns:a16="http://schemas.microsoft.com/office/drawing/2014/main" id="{D1B191C0-38EE-4FCE-B058-382ECCA691B2}"/>
              </a:ext>
            </a:extLst>
          </p:cNvPr>
          <p:cNvSpPr/>
          <p:nvPr/>
        </p:nvSpPr>
        <p:spPr>
          <a:xfrm>
            <a:off x="184990" y="1318448"/>
            <a:ext cx="4593800" cy="4685188"/>
          </a:xfrm>
          <a:prstGeom prst="snipRoundRect">
            <a:avLst>
              <a:gd name="adj1" fmla="val 16667"/>
              <a:gd name="adj2" fmla="val 1032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28575">
                <a:solidFill>
                  <a:schemeClr val="tx1"/>
                </a:solidFill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고혈압의 치료</a:t>
            </a:r>
          </a:p>
        </p:txBody>
      </p:sp>
      <p:sp>
        <p:nvSpPr>
          <p:cNvPr id="12" name="한쪽 모서리가 둥근 사각형 5">
            <a:extLst>
              <a:ext uri="{FF2B5EF4-FFF2-40B4-BE49-F238E27FC236}">
                <a16:creationId xmlns:a16="http://schemas.microsoft.com/office/drawing/2014/main" id="{F2EEE82A-7893-8C7C-5744-B4ECD53AC093}"/>
              </a:ext>
            </a:extLst>
          </p:cNvPr>
          <p:cNvSpPr/>
          <p:nvPr/>
        </p:nvSpPr>
        <p:spPr>
          <a:xfrm flipH="1" flipV="1">
            <a:off x="5124631" y="1318448"/>
            <a:ext cx="4593800" cy="4685188"/>
          </a:xfrm>
          <a:prstGeom prst="snipRoundRect">
            <a:avLst>
              <a:gd name="adj1" fmla="val 16667"/>
              <a:gd name="adj2" fmla="val 10324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설명선: 왼쪽/오른쪽/위쪽/아래쪽 14">
            <a:extLst>
              <a:ext uri="{FF2B5EF4-FFF2-40B4-BE49-F238E27FC236}">
                <a16:creationId xmlns:a16="http://schemas.microsoft.com/office/drawing/2014/main" id="{FA4EBE01-479C-1C87-7B88-2B1B3B41CF94}"/>
              </a:ext>
            </a:extLst>
          </p:cNvPr>
          <p:cNvSpPr/>
          <p:nvPr/>
        </p:nvSpPr>
        <p:spPr>
          <a:xfrm flipH="1">
            <a:off x="5799888" y="1434545"/>
            <a:ext cx="3243286" cy="525266"/>
          </a:xfrm>
          <a:prstGeom prst="flowChartDisplay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식단 관리</a:t>
            </a:r>
          </a:p>
        </p:txBody>
      </p:sp>
      <p:sp>
        <p:nvSpPr>
          <p:cNvPr id="21" name="정오각형 24">
            <a:extLst>
              <a:ext uri="{FF2B5EF4-FFF2-40B4-BE49-F238E27FC236}">
                <a16:creationId xmlns:a16="http://schemas.microsoft.com/office/drawing/2014/main" id="{08F7C565-D05F-49B9-EB27-5C2CB3334110}"/>
              </a:ext>
            </a:extLst>
          </p:cNvPr>
          <p:cNvSpPr/>
          <p:nvPr/>
        </p:nvSpPr>
        <p:spPr>
          <a:xfrm>
            <a:off x="7358594" y="2065948"/>
            <a:ext cx="1944537" cy="464244"/>
          </a:xfrm>
          <a:prstGeom prst="plaqu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생선</a:t>
            </a:r>
          </a:p>
        </p:txBody>
      </p:sp>
      <p:sp>
        <p:nvSpPr>
          <p:cNvPr id="26" name="사각형: 모서리가 접힌 도형 25">
            <a:extLst>
              <a:ext uri="{FF2B5EF4-FFF2-40B4-BE49-F238E27FC236}">
                <a16:creationId xmlns:a16="http://schemas.microsoft.com/office/drawing/2014/main" id="{0373AA0C-4263-D6ED-EC7E-EC8DF5E53015}"/>
              </a:ext>
            </a:extLst>
          </p:cNvPr>
          <p:cNvSpPr/>
          <p:nvPr/>
        </p:nvSpPr>
        <p:spPr>
          <a:xfrm>
            <a:off x="7358594" y="2678054"/>
            <a:ext cx="1944537" cy="42249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견과류</a:t>
            </a: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D697933-3595-A1BC-211E-454E1321A95B}"/>
              </a:ext>
            </a:extLst>
          </p:cNvPr>
          <p:cNvCxnSpPr>
            <a:cxnSpLocks/>
            <a:stCxn id="21" idx="1"/>
            <a:endCxn id="26" idx="3"/>
          </p:cNvCxnSpPr>
          <p:nvPr/>
        </p:nvCxnSpPr>
        <p:spPr>
          <a:xfrm rot="10800000" flipV="1">
            <a:off x="7358594" y="2298069"/>
            <a:ext cx="12700" cy="591229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사각형: 둥근 한쪽 모서리 42">
            <a:extLst>
              <a:ext uri="{FF2B5EF4-FFF2-40B4-BE49-F238E27FC236}">
                <a16:creationId xmlns:a16="http://schemas.microsoft.com/office/drawing/2014/main" id="{463EF3C9-866E-70A5-B42C-48789C1C2DA2}"/>
              </a:ext>
            </a:extLst>
          </p:cNvPr>
          <p:cNvSpPr/>
          <p:nvPr/>
        </p:nvSpPr>
        <p:spPr>
          <a:xfrm rot="20785160">
            <a:off x="5411301" y="2290831"/>
            <a:ext cx="1452505" cy="645899"/>
          </a:xfrm>
          <a:prstGeom prst="round1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채소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과일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5FBF7D37-4C13-C726-E597-F6640A44A862}"/>
              </a:ext>
            </a:extLst>
          </p:cNvPr>
          <p:cNvSpPr/>
          <p:nvPr/>
        </p:nvSpPr>
        <p:spPr>
          <a:xfrm>
            <a:off x="5273934" y="3367970"/>
            <a:ext cx="4295195" cy="23890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정오각형 24">
            <a:extLst>
              <a:ext uri="{FF2B5EF4-FFF2-40B4-BE49-F238E27FC236}">
                <a16:creationId xmlns:a16="http://schemas.microsoft.com/office/drawing/2014/main" id="{0033F19E-A76D-B87A-FD13-7DEC48DED023}"/>
              </a:ext>
            </a:extLst>
          </p:cNvPr>
          <p:cNvSpPr/>
          <p:nvPr/>
        </p:nvSpPr>
        <p:spPr>
          <a:xfrm flipH="1">
            <a:off x="6296294" y="3521778"/>
            <a:ext cx="2250474" cy="375089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생활 습관 개선</a:t>
            </a:r>
          </a:p>
        </p:txBody>
      </p:sp>
      <p:sp>
        <p:nvSpPr>
          <p:cNvPr id="46" name="순서도: 순차적 액세스 저장소 45">
            <a:extLst>
              <a:ext uri="{FF2B5EF4-FFF2-40B4-BE49-F238E27FC236}">
                <a16:creationId xmlns:a16="http://schemas.microsoft.com/office/drawing/2014/main" id="{AF804CCB-FFE1-E171-77CA-A3B3BF4B373E}"/>
              </a:ext>
            </a:extLst>
          </p:cNvPr>
          <p:cNvSpPr/>
          <p:nvPr/>
        </p:nvSpPr>
        <p:spPr>
          <a:xfrm>
            <a:off x="5391517" y="4094126"/>
            <a:ext cx="1287712" cy="576170"/>
          </a:xfrm>
          <a:prstGeom prst="flowChartMagneticTap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저염식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7" name="사각형: 잘린 위쪽 모서리 46">
            <a:extLst>
              <a:ext uri="{FF2B5EF4-FFF2-40B4-BE49-F238E27FC236}">
                <a16:creationId xmlns:a16="http://schemas.microsoft.com/office/drawing/2014/main" id="{FC9B9770-8841-76A4-831C-176E45E40037}"/>
              </a:ext>
            </a:extLst>
          </p:cNvPr>
          <p:cNvSpPr/>
          <p:nvPr/>
        </p:nvSpPr>
        <p:spPr>
          <a:xfrm>
            <a:off x="7654730" y="4937722"/>
            <a:ext cx="1570232" cy="597242"/>
          </a:xfrm>
          <a:prstGeom prst="snip2Same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체중 관리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56536CA2-3BD8-3ED2-085B-61937A2C1840}"/>
              </a:ext>
            </a:extLst>
          </p:cNvPr>
          <p:cNvSpPr/>
          <p:nvPr/>
        </p:nvSpPr>
        <p:spPr>
          <a:xfrm flipH="1">
            <a:off x="5713935" y="4937722"/>
            <a:ext cx="1500008" cy="597242"/>
          </a:xfrm>
          <a:prstGeom prst="flowChartManualInpu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41D30AD-47C5-CD0D-78FB-E9BA756EC013}"/>
              </a:ext>
            </a:extLst>
          </p:cNvPr>
          <p:cNvSpPr txBox="1"/>
          <p:nvPr/>
        </p:nvSpPr>
        <p:spPr>
          <a:xfrm>
            <a:off x="5640637" y="5051677"/>
            <a:ext cx="1646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스트레스 관리</a:t>
            </a:r>
          </a:p>
        </p:txBody>
      </p:sp>
      <p:sp>
        <p:nvSpPr>
          <p:cNvPr id="50" name="팔각형 49">
            <a:extLst>
              <a:ext uri="{FF2B5EF4-FFF2-40B4-BE49-F238E27FC236}">
                <a16:creationId xmlns:a16="http://schemas.microsoft.com/office/drawing/2014/main" id="{21DBE0F9-0A66-2E6B-84A0-AD2F4B841076}"/>
              </a:ext>
            </a:extLst>
          </p:cNvPr>
          <p:cNvSpPr/>
          <p:nvPr/>
        </p:nvSpPr>
        <p:spPr>
          <a:xfrm>
            <a:off x="8229888" y="4094126"/>
            <a:ext cx="1152885" cy="576170"/>
          </a:xfrm>
          <a:prstGeom prst="octagon">
            <a:avLst/>
          </a:prstGeom>
          <a:solidFill>
            <a:srgbClr val="F090E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절주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" name="원통형 30">
            <a:extLst>
              <a:ext uri="{FF2B5EF4-FFF2-40B4-BE49-F238E27FC236}">
                <a16:creationId xmlns:a16="http://schemas.microsoft.com/office/drawing/2014/main" id="{DDBCEF08-0858-E4C2-F7DF-3610E1B0D692}"/>
              </a:ext>
            </a:extLst>
          </p:cNvPr>
          <p:cNvSpPr/>
          <p:nvPr/>
        </p:nvSpPr>
        <p:spPr>
          <a:xfrm>
            <a:off x="6777675" y="4094126"/>
            <a:ext cx="1287712" cy="576170"/>
          </a:xfrm>
          <a:prstGeom prst="leftRightUpArrow">
            <a:avLst>
              <a:gd name="adj1" fmla="val 68730"/>
              <a:gd name="adj2" fmla="val 28746"/>
              <a:gd name="adj3" fmla="val 15635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금연</a:t>
            </a: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A56F7E13-D91A-E4DC-C130-5644A6F591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7849230"/>
              </p:ext>
            </p:extLst>
          </p:nvPr>
        </p:nvGraphicFramePr>
        <p:xfrm>
          <a:off x="165433" y="3765734"/>
          <a:ext cx="2316457" cy="2033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화살표: 오각형 7">
            <a:extLst>
              <a:ext uri="{FF2B5EF4-FFF2-40B4-BE49-F238E27FC236}">
                <a16:creationId xmlns:a16="http://schemas.microsoft.com/office/drawing/2014/main" id="{41D893DF-3FEB-3F6C-2C9E-C071A4466313}"/>
              </a:ext>
            </a:extLst>
          </p:cNvPr>
          <p:cNvSpPr/>
          <p:nvPr/>
        </p:nvSpPr>
        <p:spPr>
          <a:xfrm>
            <a:off x="860247" y="1413638"/>
            <a:ext cx="3243286" cy="525266"/>
          </a:xfrm>
          <a:prstGeom prst="flowChartDisplay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규칙적인 운동</a:t>
            </a: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E58B16D1-3188-47D6-2C90-42ECB893F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3238807"/>
              </p:ext>
            </p:extLst>
          </p:nvPr>
        </p:nvGraphicFramePr>
        <p:xfrm>
          <a:off x="552657" y="2065948"/>
          <a:ext cx="3858466" cy="898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7" name="사각형: 모서리가 접힌 도형 25">
            <a:extLst>
              <a:ext uri="{FF2B5EF4-FFF2-40B4-BE49-F238E27FC236}">
                <a16:creationId xmlns:a16="http://schemas.microsoft.com/office/drawing/2014/main" id="{8098C29C-F134-C9EC-D373-4A97F818CF1C}"/>
              </a:ext>
            </a:extLst>
          </p:cNvPr>
          <p:cNvSpPr/>
          <p:nvPr/>
        </p:nvSpPr>
        <p:spPr>
          <a:xfrm flipH="1">
            <a:off x="994684" y="2962701"/>
            <a:ext cx="2974412" cy="684491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약물 치료</a:t>
            </a:r>
          </a:p>
        </p:txBody>
      </p:sp>
      <p:sp>
        <p:nvSpPr>
          <p:cNvPr id="38" name="사각형: 모서리가 접힌 도형 37">
            <a:extLst>
              <a:ext uri="{FF2B5EF4-FFF2-40B4-BE49-F238E27FC236}">
                <a16:creationId xmlns:a16="http://schemas.microsoft.com/office/drawing/2014/main" id="{0BB7105D-502B-8692-FC89-EE61B8523A65}"/>
              </a:ext>
            </a:extLst>
          </p:cNvPr>
          <p:cNvSpPr/>
          <p:nvPr/>
        </p:nvSpPr>
        <p:spPr>
          <a:xfrm flipH="1">
            <a:off x="2295341" y="3893819"/>
            <a:ext cx="2073813" cy="684492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칼슘 채널 차단제</a:t>
            </a:r>
          </a:p>
        </p:txBody>
      </p:sp>
      <p:sp>
        <p:nvSpPr>
          <p:cNvPr id="53" name="화살표: 갈매기형 수장 52">
            <a:extLst>
              <a:ext uri="{FF2B5EF4-FFF2-40B4-BE49-F238E27FC236}">
                <a16:creationId xmlns:a16="http://schemas.microsoft.com/office/drawing/2014/main" id="{B0C0768B-1112-12B6-EE69-67AB6C1B039A}"/>
              </a:ext>
            </a:extLst>
          </p:cNvPr>
          <p:cNvSpPr/>
          <p:nvPr/>
        </p:nvSpPr>
        <p:spPr>
          <a:xfrm flipH="1">
            <a:off x="2295341" y="4805682"/>
            <a:ext cx="2073813" cy="638101"/>
          </a:xfrm>
          <a:prstGeom prst="chevr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베타 차단제</a:t>
            </a:r>
          </a:p>
        </p:txBody>
      </p: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642</TotalTime>
  <Words>225</Words>
  <Application>Microsoft Office PowerPoint</Application>
  <PresentationFormat>A4 용지(210x297mm)</PresentationFormat>
  <Paragraphs>60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고혈압의 정의</vt:lpstr>
      <vt:lpstr>2. 고혈압 단계별 특징</vt:lpstr>
      <vt:lpstr>3. 연령별 고혈압 진료 현황</vt:lpstr>
      <vt:lpstr>4. 고혈압의 치료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48</cp:revision>
  <dcterms:created xsi:type="dcterms:W3CDTF">2025-02-13T09:23:08Z</dcterms:created>
  <dcterms:modified xsi:type="dcterms:W3CDTF">2025-09-13T03:11:54Z</dcterms:modified>
</cp:coreProperties>
</file>